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6" r:id="rId5"/>
    <p:sldId id="729" r:id="rId6"/>
    <p:sldId id="749" r:id="rId7"/>
    <p:sldId id="469" r:id="rId8"/>
    <p:sldId id="767" r:id="rId9"/>
    <p:sldId id="765" r:id="rId10"/>
    <p:sldId id="766" r:id="rId11"/>
    <p:sldId id="470" r:id="rId12"/>
    <p:sldId id="427" r:id="rId13"/>
    <p:sldId id="472" r:id="rId14"/>
    <p:sldId id="473" r:id="rId15"/>
    <p:sldId id="476" r:id="rId16"/>
    <p:sldId id="478" r:id="rId17"/>
    <p:sldId id="480" r:id="rId18"/>
    <p:sldId id="484" r:id="rId19"/>
    <p:sldId id="486" r:id="rId20"/>
    <p:sldId id="487" r:id="rId21"/>
    <p:sldId id="488" r:id="rId22"/>
    <p:sldId id="48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76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7356" autoAdjust="0"/>
  </p:normalViewPr>
  <p:slideViewPr>
    <p:cSldViewPr snapToGrid="0">
      <p:cViewPr varScale="1">
        <p:scale>
          <a:sx n="55" d="100"/>
          <a:sy n="55" d="100"/>
        </p:scale>
        <p:origin x="996" y="44"/>
      </p:cViewPr>
      <p:guideLst>
        <p:guide orient="horz" pos="304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456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4E2E-64C6-46E6-9EEF-ED611B6593D1}" type="datetime1">
              <a:rPr lang="en-US" smtClean="0"/>
              <a:t>11/1/2025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890AD-4ACA-408F-94CA-F364FF72F1B8}" type="datetime1">
              <a:rPr lang="en-US" smtClean="0"/>
              <a:t>11/1/2025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24121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3806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2745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5645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8408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728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25608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ln/>
        </p:spPr>
        <p:txBody>
          <a:bodyPr/>
          <a:lstStyle/>
          <a:p>
            <a:endParaRPr lang="en-US"/>
          </a:p>
        </p:txBody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4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4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E8F043B9-09AB-60AD-AEFD-AD53D726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>
            <a:extLst>
              <a:ext uri="{FF2B5EF4-FFF2-40B4-BE49-F238E27FC236}">
                <a16:creationId xmlns:a16="http://schemas.microsoft.com/office/drawing/2014/main" id="{B4AD2852-DDA2-A553-5037-369583C39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>
            <a:extLst>
              <a:ext uri="{FF2B5EF4-FFF2-40B4-BE49-F238E27FC236}">
                <a16:creationId xmlns:a16="http://schemas.microsoft.com/office/drawing/2014/main" id="{0DC7EF68-1D1A-9669-59B8-EDA2424A0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9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0340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9599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650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11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59973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851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B75C-8747-A145-88F3-BD0797C3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CA58B-1202-27F5-4A00-14688F06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85D18-B98F-4E7D-198E-2503991A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DF1A-F8AF-1860-C16C-1519FAB01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0192" y="134180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2763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45240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4952E-499D-4DCD-EDCE-9CA6EFFC1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0010" y="158254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86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2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6534" y="6492873"/>
            <a:ext cx="11298934" cy="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9" r:id="rId13"/>
    <p:sldLayoutId id="2147483692" r:id="rId14"/>
    <p:sldLayoutId id="2147483694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6534" y="4887484"/>
            <a:ext cx="11462472" cy="1372887"/>
          </a:xfrm>
        </p:spPr>
        <p:txBody>
          <a:bodyPr>
            <a:noAutofit/>
          </a:bodyPr>
          <a:lstStyle/>
          <a:p>
            <a:pPr marL="76200">
              <a:lnSpc>
                <a:spcPct val="150000"/>
              </a:lnSpc>
            </a:pPr>
            <a:r>
              <a:rPr lang="en-US" sz="3600" b="1" u="sng" dirty="0">
                <a:solidFill>
                  <a:srgbClr val="FFFFCC"/>
                </a:solidFill>
              </a:rPr>
              <a:t>Lecture 6</a:t>
            </a:r>
            <a:r>
              <a:rPr lang="en-US" sz="3600" b="1" dirty="0">
                <a:solidFill>
                  <a:srgbClr val="FFFFCC"/>
                </a:solidFill>
              </a:rPr>
              <a:t>     Nested loops</a:t>
            </a:r>
            <a:br>
              <a:rPr lang="en-US" sz="3600" b="1" dirty="0">
                <a:solidFill>
                  <a:srgbClr val="FFFFCC"/>
                </a:solidFill>
              </a:rPr>
            </a:br>
            <a:r>
              <a:rPr lang="en-US" sz="3600" b="1" dirty="0">
                <a:solidFill>
                  <a:srgbClr val="FFFFCC"/>
                </a:solidFill>
              </a:rPr>
              <a:t>                          arrays</a:t>
            </a:r>
            <a:endParaRPr lang="en-US" sz="3600" dirty="0">
              <a:solidFill>
                <a:srgbClr val="FFFFC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7374"/>
            <a:ext cx="10993546" cy="48482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FFFFCC"/>
                </a:solidFill>
              </a:rPr>
              <a:t>Fall (2025-2026)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61668" y="3704630"/>
            <a:ext cx="719592" cy="576262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B89D2-1F78-CF8D-0CB0-7B85B5DC8A50}"/>
              </a:ext>
            </a:extLst>
          </p:cNvPr>
          <p:cNvSpPr/>
          <p:nvPr/>
        </p:nvSpPr>
        <p:spPr>
          <a:xfrm>
            <a:off x="581191" y="1206665"/>
            <a:ext cx="65333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1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(CS 102)</a:t>
            </a:r>
          </a:p>
        </p:txBody>
      </p:sp>
      <p:sp>
        <p:nvSpPr>
          <p:cNvPr id="9" name="AutoShape 2" descr="Coding Clipart Guy In Glasses Computer Tech Cartoon Vector ...">
            <a:extLst>
              <a:ext uri="{FF2B5EF4-FFF2-40B4-BE49-F238E27FC236}">
                <a16:creationId xmlns:a16="http://schemas.microsoft.com/office/drawing/2014/main" id="{999E07D1-2798-6AFF-8297-F8D1DCEAE0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3DE7C-8F1F-F653-3407-7CF101E6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02" y="1330692"/>
            <a:ext cx="3703320" cy="370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90039-68EA-49BB-C111-B123F2C734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80" y="628458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326682" y="120526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3. Change an Array Element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02616" y="1056826"/>
            <a:ext cx="920097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change the value of a specific element, refer to the index number: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4083340" y="1748135"/>
            <a:ext cx="3162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"Opel"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423687" y="3271802"/>
            <a:ext cx="7758830" cy="2243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"Opel"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// Now outputs Opel instead of Volvo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13540"/>
              </p:ext>
            </p:extLst>
          </p:nvPr>
        </p:nvGraphicFramePr>
        <p:xfrm>
          <a:off x="9950670" y="1793111"/>
          <a:ext cx="1184175" cy="158506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Volvo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84251"/>
              </p:ext>
            </p:extLst>
          </p:nvPr>
        </p:nvGraphicFramePr>
        <p:xfrm>
          <a:off x="9971590" y="3706628"/>
          <a:ext cx="1160362" cy="158506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Opel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20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10458351" y="3359173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52004-87F7-B9F6-60A0-4B1787E3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47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730906" y="105138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4. C++ Arrays and Loops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0643" y="749344"/>
            <a:ext cx="106852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You can loop through the array elements with the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for loop</a:t>
            </a:r>
            <a:r>
              <a:rPr lang="en-US" sz="2400" b="1" dirty="0"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The following example outputs all elements in the cars array: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751" y="2007428"/>
            <a:ext cx="7952839" cy="1689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CD"/>
                </a:solidFill>
              </a:rPr>
              <a:t>for</a:t>
            </a:r>
            <a:r>
              <a:rPr lang="en-US" sz="2400" b="1" dirty="0">
                <a:solidFill>
                  <a:srgbClr val="000000"/>
                </a:solidFill>
              </a:rPr>
              <a:t> (</a:t>
            </a:r>
            <a:r>
              <a:rPr lang="en-US" sz="2400" b="1" dirty="0">
                <a:solidFill>
                  <a:srgbClr val="0000CD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 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++) {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cout &lt;&lt; cars[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] &lt;&lt; </a:t>
            </a:r>
            <a:r>
              <a:rPr lang="en-US" sz="2400" b="1" dirty="0">
                <a:solidFill>
                  <a:srgbClr val="A52A2A"/>
                </a:solidFill>
              </a:rPr>
              <a:t>"\n"</a:t>
            </a:r>
            <a:r>
              <a:rPr lang="en-US" sz="2400" b="1" dirty="0">
                <a:solidFill>
                  <a:srgbClr val="000000"/>
                </a:solidFill>
              </a:rPr>
              <a:t>;}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D14A9-5400-F380-5A4E-69D544C11860}"/>
              </a:ext>
            </a:extLst>
          </p:cNvPr>
          <p:cNvSpPr txBox="1"/>
          <p:nvPr/>
        </p:nvSpPr>
        <p:spPr>
          <a:xfrm>
            <a:off x="530643" y="3949665"/>
            <a:ext cx="1009019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cs typeface="Times New Roman" panose="02020603050405020304" pitchFamily="18" charset="0"/>
              </a:rPr>
              <a:t>The following example outputs the index of each element together with its value: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7DE19-CCAC-8637-D075-1BACB4A1E7B8}"/>
              </a:ext>
            </a:extLst>
          </p:cNvPr>
          <p:cNvSpPr/>
          <p:nvPr/>
        </p:nvSpPr>
        <p:spPr>
          <a:xfrm>
            <a:off x="2424547" y="4706795"/>
            <a:ext cx="7733303" cy="1689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CD"/>
                </a:solidFill>
              </a:rPr>
              <a:t>for</a:t>
            </a:r>
            <a:r>
              <a:rPr lang="en-US" sz="2400" b="1" dirty="0">
                <a:solidFill>
                  <a:srgbClr val="000000"/>
                </a:solidFill>
              </a:rPr>
              <a:t> (</a:t>
            </a:r>
            <a:r>
              <a:rPr lang="en-US" sz="2400" b="1" dirty="0">
                <a:solidFill>
                  <a:srgbClr val="0000CD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 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++) {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  	cout &lt;&lt;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&lt;&lt; </a:t>
            </a:r>
            <a:r>
              <a:rPr lang="en-US" sz="2400" b="1" dirty="0">
                <a:solidFill>
                  <a:srgbClr val="A52A2A"/>
                </a:solidFill>
              </a:rPr>
              <a:t>": "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] &lt;&lt; </a:t>
            </a:r>
            <a:r>
              <a:rPr lang="en-US" sz="2400" b="1" dirty="0">
                <a:solidFill>
                  <a:srgbClr val="A52A2A"/>
                </a:solidFill>
              </a:rPr>
              <a:t>"\n"</a:t>
            </a:r>
            <a:r>
              <a:rPr lang="en-US" sz="2400" b="1" dirty="0">
                <a:solidFill>
                  <a:srgbClr val="000000"/>
                </a:solidFill>
              </a:rPr>
              <a:t>;}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CB7A9-91B5-4507-47DD-D4D27544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07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193894" y="58296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5. Omit Array Size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95131" y="1078459"/>
            <a:ext cx="10736483" cy="33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If you specify the size however, the array will reserve the extra space: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Now you can add a fourth and fifth element without overwriting the others: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2621" y="1895830"/>
            <a:ext cx="9368604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8000"/>
                </a:solidFill>
              </a:rPr>
              <a:t>// size of array is 5, even though it's only three elements inside it</a:t>
            </a:r>
            <a:endParaRPr lang="en-US" sz="24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}; 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962400" y="4499104"/>
            <a:ext cx="3693288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</a:t>
            </a:r>
            <a:r>
              <a:rPr lang="en-US" sz="2400" b="1" dirty="0">
                <a:solidFill>
                  <a:srgbClr val="A52A2A"/>
                </a:solidFill>
              </a:rPr>
              <a:t>"Tesla"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BEF94-4DF5-740D-2FAA-95A321D5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4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534137" y="43892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7. Get the Size of an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5713" y="402316"/>
            <a:ext cx="11240464" cy="44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To get the size of an array, you can use the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() </a:t>
            </a:r>
            <a:r>
              <a:rPr lang="en-US" sz="2400" dirty="0">
                <a:latin typeface="+mn-lt"/>
              </a:rPr>
              <a:t>operator: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Why did the result show 20 instead of 5, when the array contains 5 elements?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2400" dirty="0">
                <a:latin typeface="+mn-lt"/>
              </a:rPr>
              <a:t>	It is because the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sizeof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() </a:t>
            </a:r>
            <a:r>
              <a:rPr lang="en-US" sz="2400" dirty="0">
                <a:latin typeface="+mn-lt"/>
              </a:rPr>
              <a:t>operator returns the size of a type in bytes.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learned from the Data Types chapter that an </a:t>
            </a:r>
            <a:r>
              <a:rPr lang="en-US" sz="2400" b="1" dirty="0" err="1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dirty="0">
                <a:latin typeface="+mn-lt"/>
              </a:rPr>
              <a:t> type is usually 4 bytes, so from the example above, 4 x 5 (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4 bytes x 5 elements</a:t>
            </a:r>
            <a:r>
              <a:rPr lang="en-US" sz="2400" dirty="0">
                <a:latin typeface="+mn-lt"/>
              </a:rPr>
              <a:t>) = </a:t>
            </a:r>
            <a:r>
              <a:rPr lang="en-US" sz="2400" b="1" dirty="0">
                <a:latin typeface="+mn-lt"/>
              </a:rPr>
              <a:t>20 bytes</a:t>
            </a:r>
            <a:r>
              <a:rPr lang="en-US" sz="2400" dirty="0">
                <a:latin typeface="+mn-lt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3949" y="1252859"/>
            <a:ext cx="5638800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CD"/>
                </a:solidFill>
              </a:rPr>
              <a:t>int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myNumbers</a:t>
            </a:r>
            <a:r>
              <a:rPr lang="en-US" sz="2400" dirty="0">
                <a:solidFill>
                  <a:srgbClr val="000000"/>
                </a:solidFill>
              </a:rPr>
              <a:t>[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>
                <a:solidFill>
                  <a:srgbClr val="000000"/>
                </a:solidFill>
              </a:rPr>
              <a:t>] = {</a:t>
            </a:r>
            <a:r>
              <a:rPr lang="en-US" sz="2400" dirty="0">
                <a:solidFill>
                  <a:srgbClr val="FF0000"/>
                </a:solidFill>
              </a:rPr>
              <a:t>10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20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30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40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50</a:t>
            </a:r>
            <a:r>
              <a:rPr lang="en-US" sz="2400" dirty="0">
                <a:solidFill>
                  <a:srgbClr val="000000"/>
                </a:solidFill>
              </a:rPr>
              <a:t>};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 err="1">
                <a:solidFill>
                  <a:srgbClr val="000000"/>
                </a:solidFill>
              </a:rPr>
              <a:t>cout</a:t>
            </a:r>
            <a:r>
              <a:rPr lang="en-US" sz="2400" dirty="0">
                <a:solidFill>
                  <a:srgbClr val="000000"/>
                </a:solidFill>
              </a:rPr>
              <a:t> &lt;&lt; </a:t>
            </a:r>
            <a:r>
              <a:rPr lang="en-US" sz="2400" b="1" dirty="0" err="1">
                <a:solidFill>
                  <a:srgbClr val="000000"/>
                </a:solidFill>
              </a:rPr>
              <a:t>sizeof</a:t>
            </a:r>
            <a:r>
              <a:rPr lang="en-US" sz="2400" b="1" dirty="0">
                <a:solidFill>
                  <a:srgbClr val="000000"/>
                </a:solidFill>
              </a:rPr>
              <a:t>(</a:t>
            </a:r>
            <a:r>
              <a:rPr lang="en-US" sz="2400" b="1" dirty="0" err="1">
                <a:solidFill>
                  <a:srgbClr val="000000"/>
                </a:solidFill>
              </a:rPr>
              <a:t>myNumbers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  <a:r>
              <a:rPr lang="en-US" sz="2400" dirty="0">
                <a:solidFill>
                  <a:srgbClr val="000000"/>
                </a:solidFill>
              </a:rPr>
              <a:t>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93" y="1321495"/>
            <a:ext cx="1066800" cy="997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BC5447-D25B-2A7D-65B8-8D65FD0243E6}"/>
              </a:ext>
            </a:extLst>
          </p:cNvPr>
          <p:cNvSpPr/>
          <p:nvPr/>
        </p:nvSpPr>
        <p:spPr>
          <a:xfrm>
            <a:off x="3534137" y="4827075"/>
            <a:ext cx="7875676" cy="15561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myNumbers</a:t>
            </a:r>
            <a:r>
              <a:rPr lang="en-US" sz="2200" b="1" dirty="0">
                <a:solidFill>
                  <a:srgbClr val="000000"/>
                </a:solidFill>
              </a:rPr>
              <a:t>[</a:t>
            </a:r>
            <a:r>
              <a:rPr lang="en-US" sz="2200" b="1" dirty="0">
                <a:solidFill>
                  <a:srgbClr val="FF0000"/>
                </a:solidFill>
              </a:rPr>
              <a:t>5</a:t>
            </a:r>
            <a:r>
              <a:rPr lang="en-US" sz="2200" b="1" dirty="0">
                <a:solidFill>
                  <a:srgbClr val="000000"/>
                </a:solidFill>
              </a:rPr>
              <a:t>] = {</a:t>
            </a:r>
            <a:r>
              <a:rPr lang="en-US" sz="2200" b="1" dirty="0">
                <a:solidFill>
                  <a:srgbClr val="FF0000"/>
                </a:solidFill>
              </a:rPr>
              <a:t>10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20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30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40</a:t>
            </a:r>
            <a:r>
              <a:rPr lang="en-US" sz="2200" b="1" dirty="0">
                <a:solidFill>
                  <a:srgbClr val="000000"/>
                </a:solidFill>
              </a:rPr>
              <a:t>, </a:t>
            </a:r>
            <a:r>
              <a:rPr lang="en-US" sz="2200" b="1" dirty="0">
                <a:solidFill>
                  <a:srgbClr val="FF0000"/>
                </a:solidFill>
              </a:rPr>
              <a:t>50</a:t>
            </a:r>
            <a:r>
              <a:rPr lang="en-US" sz="2200" b="1" dirty="0">
                <a:solidFill>
                  <a:srgbClr val="000000"/>
                </a:solidFill>
              </a:rPr>
              <a:t>};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b="1" dirty="0" err="1">
                <a:solidFill>
                  <a:srgbClr val="000000"/>
                </a:solidFill>
              </a:rPr>
              <a:t>getArrayLength</a:t>
            </a:r>
            <a:r>
              <a:rPr lang="en-US" sz="2200" b="1" dirty="0">
                <a:solidFill>
                  <a:srgbClr val="000000"/>
                </a:solidFill>
              </a:rPr>
              <a:t> = </a:t>
            </a:r>
            <a:r>
              <a:rPr lang="en-US" sz="2200" b="1" dirty="0" err="1">
                <a:solidFill>
                  <a:srgbClr val="000000"/>
                </a:solidFill>
              </a:rPr>
              <a:t>sizeof</a:t>
            </a:r>
            <a:r>
              <a:rPr lang="en-US" sz="2200" b="1" dirty="0">
                <a:solidFill>
                  <a:srgbClr val="000000"/>
                </a:solidFill>
              </a:rPr>
              <a:t>(</a:t>
            </a:r>
            <a:r>
              <a:rPr lang="en-US" sz="2200" b="1" dirty="0" err="1">
                <a:solidFill>
                  <a:srgbClr val="000000"/>
                </a:solidFill>
              </a:rPr>
              <a:t>myNumbers</a:t>
            </a:r>
            <a:r>
              <a:rPr lang="en-US" sz="2200" b="1" dirty="0">
                <a:solidFill>
                  <a:srgbClr val="000000"/>
                </a:solidFill>
              </a:rPr>
              <a:t>) / </a:t>
            </a:r>
            <a:r>
              <a:rPr lang="en-US" sz="2200" b="1" dirty="0" err="1">
                <a:solidFill>
                  <a:srgbClr val="000000"/>
                </a:solidFill>
              </a:rPr>
              <a:t>sizeof</a:t>
            </a:r>
            <a:r>
              <a:rPr lang="en-US" sz="2200" b="1" dirty="0">
                <a:solidFill>
                  <a:srgbClr val="000000"/>
                </a:solidFill>
              </a:rPr>
              <a:t>(</a:t>
            </a:r>
            <a:r>
              <a:rPr lang="en-US" sz="2200" b="1" dirty="0" err="1">
                <a:solidFill>
                  <a:srgbClr val="0000CD"/>
                </a:solidFill>
              </a:rPr>
              <a:t>int</a:t>
            </a:r>
            <a:r>
              <a:rPr lang="en-US" sz="2200" b="1" dirty="0">
                <a:solidFill>
                  <a:srgbClr val="000000"/>
                </a:solidFill>
              </a:rPr>
              <a:t>);</a:t>
            </a:r>
            <a:br>
              <a:rPr lang="en-US" sz="2200" b="1" dirty="0">
                <a:solidFill>
                  <a:srgbClr val="000000"/>
                </a:solidFill>
              </a:rPr>
            </a:br>
            <a:r>
              <a:rPr lang="en-US" sz="2200" b="1" dirty="0" err="1">
                <a:solidFill>
                  <a:srgbClr val="000000"/>
                </a:solidFill>
              </a:rPr>
              <a:t>cout</a:t>
            </a:r>
            <a:r>
              <a:rPr lang="en-US" sz="2200" b="1" dirty="0">
                <a:solidFill>
                  <a:srgbClr val="000000"/>
                </a:solidFill>
              </a:rPr>
              <a:t> &lt;&lt; </a:t>
            </a:r>
            <a:r>
              <a:rPr lang="en-US" sz="2200" b="1" dirty="0" err="1">
                <a:solidFill>
                  <a:srgbClr val="000000"/>
                </a:solidFill>
              </a:rPr>
              <a:t>getArrayLength</a:t>
            </a:r>
            <a:r>
              <a:rPr lang="en-US" sz="2200" b="1" dirty="0">
                <a:solidFill>
                  <a:srgbClr val="000000"/>
                </a:solidFill>
              </a:rPr>
              <a:t>;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0005F-DD76-85B0-083F-D45A9FB64980}"/>
              </a:ext>
            </a:extLst>
          </p:cNvPr>
          <p:cNvSpPr txBox="1"/>
          <p:nvPr/>
        </p:nvSpPr>
        <p:spPr>
          <a:xfrm>
            <a:off x="385823" y="4827075"/>
            <a:ext cx="6094070" cy="58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70C0"/>
                </a:solidFill>
                <a:latin typeface="+mn-lt"/>
              </a:rPr>
              <a:t>Q: give the output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BCBCD-7570-2884-C679-76D66A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82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413700" y="7073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8. C++ Array Initialization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6365" y="482418"/>
            <a:ext cx="10472261" cy="113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In C++, it's possible to initialize an array during declaration.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70C0"/>
                </a:solidFill>
                <a:latin typeface="+mn-lt"/>
              </a:rPr>
              <a:t>For example,</a:t>
            </a:r>
          </a:p>
        </p:txBody>
      </p:sp>
      <p:sp>
        <p:nvSpPr>
          <p:cNvPr id="8" name="Rectangle 7"/>
          <p:cNvSpPr/>
          <p:nvPr/>
        </p:nvSpPr>
        <p:spPr>
          <a:xfrm>
            <a:off x="794794" y="2144161"/>
            <a:ext cx="5332071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// declare and initialize and array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x[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  <a:r>
              <a:rPr lang="en-US" sz="2400" b="1" dirty="0"/>
              <a:t>] = {</a:t>
            </a:r>
            <a:r>
              <a:rPr lang="en-US" sz="2400" b="1" dirty="0">
                <a:solidFill>
                  <a:srgbClr val="FF0000"/>
                </a:solidFill>
              </a:rPr>
              <a:t>19, 10, 8, 17, 9, 15</a:t>
            </a:r>
            <a:r>
              <a:rPr lang="en-US" sz="2400" b="1" dirty="0"/>
              <a:t>};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865" y="1793415"/>
            <a:ext cx="6065135" cy="1836738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ACE5038-D9E6-16F5-730B-18D83C4D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60" y="3654289"/>
            <a:ext cx="9277824" cy="280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0070C0"/>
                </a:solidFill>
                <a:latin typeface="+mn-lt"/>
              </a:rPr>
              <a:t>Another method </a:t>
            </a:r>
            <a:r>
              <a:rPr lang="en-US" sz="2200" b="1" dirty="0">
                <a:latin typeface="+mn-lt"/>
              </a:rPr>
              <a:t>to initialize array during declaration: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Here, we have not mentioned the size of the array. In such cases, the compiler automatically computes the size.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DE049-842C-D047-FDBF-AD7E1B1859C0}"/>
              </a:ext>
            </a:extLst>
          </p:cNvPr>
          <p:cNvSpPr/>
          <p:nvPr/>
        </p:nvSpPr>
        <p:spPr>
          <a:xfrm>
            <a:off x="1100559" y="4328670"/>
            <a:ext cx="5184494" cy="11352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</a:rPr>
              <a:t>// declare and initialize an array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int</a:t>
            </a:r>
            <a:r>
              <a:rPr lang="en-US" sz="2400" b="1" dirty="0"/>
              <a:t> x[ ] = {</a:t>
            </a:r>
            <a:r>
              <a:rPr lang="en-US" sz="2400" b="1" dirty="0">
                <a:solidFill>
                  <a:srgbClr val="FF0000"/>
                </a:solidFill>
              </a:rPr>
              <a:t>19, 10, 8, 17, 9, 15</a:t>
            </a:r>
            <a:r>
              <a:rPr lang="en-US" sz="2400" b="1" dirty="0"/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747A-B419-2FC4-5F78-D24B11CB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41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186896" y="533402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10. How to insert and print array elements?</a:t>
            </a:r>
          </a:p>
        </p:txBody>
      </p:sp>
      <p:sp>
        <p:nvSpPr>
          <p:cNvPr id="7" name="Rectangle 6"/>
          <p:cNvSpPr/>
          <p:nvPr/>
        </p:nvSpPr>
        <p:spPr>
          <a:xfrm>
            <a:off x="706056" y="1009053"/>
            <a:ext cx="864828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70C0"/>
                </a:solidFill>
              </a:rPr>
              <a:t>int</a:t>
            </a:r>
            <a:r>
              <a:rPr lang="en-US" sz="2200" b="1" dirty="0"/>
              <a:t> mark[</a:t>
            </a:r>
            <a:r>
              <a:rPr lang="en-US" sz="2200" b="1" dirty="0">
                <a:solidFill>
                  <a:srgbClr val="FF0000"/>
                </a:solidFill>
              </a:rPr>
              <a:t>5</a:t>
            </a:r>
            <a:r>
              <a:rPr lang="en-US" sz="2200" b="1" dirty="0"/>
              <a:t>] = {</a:t>
            </a:r>
            <a:r>
              <a:rPr lang="en-US" sz="2200" b="1" dirty="0">
                <a:solidFill>
                  <a:srgbClr val="FF0000"/>
                </a:solidFill>
              </a:rPr>
              <a:t>19, 10, 8, 17, 9</a:t>
            </a:r>
            <a:r>
              <a:rPr lang="en-US" sz="2200" b="1" dirty="0"/>
              <a:t>}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change 4th element to 9</a:t>
            </a:r>
          </a:p>
          <a:p>
            <a:r>
              <a:rPr lang="en-US" sz="2200" b="1" dirty="0"/>
              <a:t>    mark[</a:t>
            </a:r>
            <a:r>
              <a:rPr lang="en-US" sz="2200" b="1" dirty="0">
                <a:solidFill>
                  <a:srgbClr val="FF0000"/>
                </a:solidFill>
              </a:rPr>
              <a:t>3</a:t>
            </a:r>
            <a:r>
              <a:rPr lang="en-US" sz="2200" b="1" dirty="0"/>
              <a:t>] = </a:t>
            </a:r>
            <a:r>
              <a:rPr lang="en-US" sz="2200" b="1" dirty="0">
                <a:solidFill>
                  <a:srgbClr val="FF0000"/>
                </a:solidFill>
              </a:rPr>
              <a:t>9</a:t>
            </a:r>
            <a:r>
              <a:rPr lang="en-US" sz="2200" b="1" dirty="0"/>
              <a:t>;</a:t>
            </a:r>
          </a:p>
          <a:p>
            <a:endParaRPr lang="en-US" sz="20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take input from the user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store the value at third position</a:t>
            </a:r>
          </a:p>
          <a:p>
            <a:r>
              <a:rPr lang="en-US" sz="2200" b="1" dirty="0"/>
              <a:t>    </a:t>
            </a:r>
            <a:r>
              <a:rPr lang="en-US" sz="2200" b="1" dirty="0" err="1"/>
              <a:t>cin</a:t>
            </a:r>
            <a:r>
              <a:rPr lang="en-US" sz="2200" b="1" dirty="0"/>
              <a:t> &gt;&gt; mark[</a:t>
            </a:r>
            <a:r>
              <a:rPr lang="en-US" sz="2200" b="1" dirty="0">
                <a:solidFill>
                  <a:srgbClr val="FF0000"/>
                </a:solidFill>
              </a:rPr>
              <a:t>2</a:t>
            </a:r>
            <a:r>
              <a:rPr lang="en-US" sz="2200" b="1" dirty="0"/>
              <a:t>];</a:t>
            </a:r>
          </a:p>
          <a:p>
            <a:endParaRPr lang="en-US" sz="20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take input from the user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insert at </a:t>
            </a:r>
            <a:r>
              <a:rPr lang="en-US" sz="2200" b="1" dirty="0" err="1">
                <a:solidFill>
                  <a:srgbClr val="00B050"/>
                </a:solidFill>
              </a:rPr>
              <a:t>ith</a:t>
            </a:r>
            <a:r>
              <a:rPr lang="en-US" sz="2200" b="1" dirty="0">
                <a:solidFill>
                  <a:srgbClr val="00B050"/>
                </a:solidFill>
              </a:rPr>
              <a:t> position</a:t>
            </a:r>
          </a:p>
          <a:p>
            <a:r>
              <a:rPr lang="en-US" sz="2200" b="1" dirty="0"/>
              <a:t>   </a:t>
            </a:r>
            <a:r>
              <a:rPr lang="en-US" sz="2200" b="1" dirty="0" err="1"/>
              <a:t>cin</a:t>
            </a:r>
            <a:r>
              <a:rPr lang="en-US" sz="2200" b="1" dirty="0"/>
              <a:t> &gt;&gt; mark[</a:t>
            </a:r>
            <a:r>
              <a:rPr lang="en-US" sz="2200" b="1" dirty="0">
                <a:solidFill>
                  <a:srgbClr val="FF0000"/>
                </a:solidFill>
              </a:rPr>
              <a:t>i-1</a:t>
            </a:r>
            <a:r>
              <a:rPr lang="en-US" sz="2200" b="1" dirty="0"/>
              <a:t>];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00B050"/>
                </a:solidFill>
              </a:rPr>
              <a:t>// print first element of the array</a:t>
            </a:r>
          </a:p>
          <a:p>
            <a:r>
              <a:rPr lang="en-US" sz="2200" b="1" dirty="0"/>
              <a:t>   cout &lt;&lt; mark[</a:t>
            </a:r>
            <a:r>
              <a:rPr lang="en-US" sz="2200" b="1" dirty="0">
                <a:solidFill>
                  <a:srgbClr val="FF0000"/>
                </a:solidFill>
              </a:rPr>
              <a:t>0</a:t>
            </a:r>
            <a:r>
              <a:rPr lang="en-US" sz="2200" b="1" dirty="0"/>
              <a:t>];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// print </a:t>
            </a:r>
            <a:r>
              <a:rPr lang="en-US" sz="2200" b="1" dirty="0" err="1">
                <a:solidFill>
                  <a:srgbClr val="00B050"/>
                </a:solidFill>
              </a:rPr>
              <a:t>ith</a:t>
            </a:r>
            <a:r>
              <a:rPr lang="en-US" sz="2200" b="1" dirty="0">
                <a:solidFill>
                  <a:srgbClr val="00B050"/>
                </a:solidFill>
              </a:rPr>
              <a:t> element of the array</a:t>
            </a:r>
          </a:p>
          <a:p>
            <a:r>
              <a:rPr lang="en-US" sz="2200" b="1" dirty="0"/>
              <a:t>   cout &gt;&gt; mark[</a:t>
            </a:r>
            <a:r>
              <a:rPr lang="en-US" sz="2200" b="1" dirty="0">
                <a:solidFill>
                  <a:srgbClr val="FF0000"/>
                </a:solidFill>
              </a:rPr>
              <a:t>i-1</a:t>
            </a:r>
            <a:r>
              <a:rPr lang="en-US" sz="2200" b="1" dirty="0"/>
              <a:t>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138EF-702A-98C8-246C-CA38CB8D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98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036418" y="51025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10.1. Example 1: Displaying Array Elements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5078" y="1009052"/>
            <a:ext cx="86482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#include &lt;</a:t>
            </a:r>
            <a:r>
              <a:rPr lang="en-US" sz="2400" b="1" dirty="0" err="1"/>
              <a:t>iostream</a:t>
            </a:r>
            <a:r>
              <a:rPr lang="en-US" sz="2400" b="1" dirty="0"/>
              <a:t>&gt;</a:t>
            </a:r>
          </a:p>
          <a:p>
            <a:r>
              <a:rPr lang="en-US" sz="2400" b="1" dirty="0"/>
              <a:t>using namespace </a:t>
            </a:r>
            <a:r>
              <a:rPr lang="en-US" sz="2400" b="1" dirty="0" err="1"/>
              <a:t>std</a:t>
            </a:r>
            <a:r>
              <a:rPr lang="en-US" sz="2400" b="1" dirty="0"/>
              <a:t>;</a:t>
            </a:r>
          </a:p>
          <a:p>
            <a:endParaRPr lang="en-US" sz="2400" b="1" dirty="0"/>
          </a:p>
          <a:p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main() {</a:t>
            </a:r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0070C0"/>
                </a:solidFill>
              </a:rPr>
              <a:t>int</a:t>
            </a:r>
            <a:r>
              <a:rPr lang="en-US" sz="2400" b="1" dirty="0"/>
              <a:t> numbers[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/>
              <a:t>] = {</a:t>
            </a:r>
            <a:r>
              <a:rPr lang="en-US" sz="2400" b="1" dirty="0">
                <a:solidFill>
                  <a:srgbClr val="FF0000"/>
                </a:solidFill>
              </a:rPr>
              <a:t>7, 5, 6, 12, 35</a:t>
            </a:r>
            <a:r>
              <a:rPr lang="en-US" sz="2400" b="1" dirty="0"/>
              <a:t>};</a:t>
            </a:r>
          </a:p>
          <a:p>
            <a:r>
              <a:rPr lang="en-US" sz="2400" b="1" dirty="0"/>
              <a:t>  cout &lt;&lt; "The numbers are: ";</a:t>
            </a:r>
          </a:p>
          <a:p>
            <a:endParaRPr lang="en-US" sz="1600" b="1" dirty="0"/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00B050"/>
                </a:solidFill>
              </a:rPr>
              <a:t>// Printing array elements</a:t>
            </a:r>
          </a:p>
          <a:p>
            <a:r>
              <a:rPr lang="en-US" sz="2400" b="1" dirty="0"/>
              <a:t>  for (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= 0; </a:t>
            </a:r>
            <a:r>
              <a:rPr lang="en-US" sz="2400" b="1" dirty="0" err="1"/>
              <a:t>i</a:t>
            </a:r>
            <a:r>
              <a:rPr lang="en-US" sz="2400" b="1" dirty="0"/>
              <a:t> &lt;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  <a:r>
              <a:rPr lang="en-US" sz="2400" b="1" dirty="0"/>
              <a:t>; ++</a:t>
            </a:r>
            <a:r>
              <a:rPr lang="en-US" sz="2400" b="1" dirty="0" err="1"/>
              <a:t>i</a:t>
            </a:r>
            <a:r>
              <a:rPr lang="en-US" sz="2400" b="1" dirty="0"/>
              <a:t>) {</a:t>
            </a:r>
          </a:p>
          <a:p>
            <a:r>
              <a:rPr lang="en-US" sz="2400" b="1" dirty="0"/>
              <a:t>    	</a:t>
            </a:r>
            <a:r>
              <a:rPr lang="en-US" sz="2400" b="1" dirty="0" err="1"/>
              <a:t>cout</a:t>
            </a:r>
            <a:r>
              <a:rPr lang="en-US" sz="2400" b="1" dirty="0"/>
              <a:t> &lt;&lt; numbers[</a:t>
            </a:r>
            <a:r>
              <a:rPr lang="en-US" sz="2400" b="1" dirty="0" err="1"/>
              <a:t>i</a:t>
            </a:r>
            <a:r>
              <a:rPr lang="en-US" sz="2400" b="1" dirty="0"/>
              <a:t>] &lt;&lt; "  ";</a:t>
            </a:r>
          </a:p>
          <a:p>
            <a:r>
              <a:rPr lang="en-US" sz="2400" b="1" dirty="0"/>
              <a:t>  }</a:t>
            </a:r>
          </a:p>
          <a:p>
            <a:endParaRPr lang="en-US" sz="2400" b="1" dirty="0"/>
          </a:p>
          <a:p>
            <a:r>
              <a:rPr lang="en-US" sz="2400" b="1" dirty="0"/>
              <a:t>  return 0;</a:t>
            </a:r>
          </a:p>
          <a:p>
            <a:r>
              <a:rPr lang="en-US" sz="24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b="29021"/>
          <a:stretch>
            <a:fillRect/>
          </a:stretch>
        </p:blipFill>
        <p:spPr>
          <a:xfrm>
            <a:off x="7219742" y="4814167"/>
            <a:ext cx="4216962" cy="10347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B114E-8D13-F2F7-479B-123F5F3A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4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549873" y="106591"/>
            <a:ext cx="7652861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10.2. Example 2: Take Inputs from User and Store Them in an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7288" y="1020991"/>
            <a:ext cx="86482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#include &lt;</a:t>
            </a:r>
            <a:r>
              <a:rPr lang="en-US" sz="2000" b="1" dirty="0" err="1"/>
              <a:t>iostream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using namespace </a:t>
            </a:r>
            <a:r>
              <a:rPr lang="en-US" sz="2000" b="1" dirty="0" err="1"/>
              <a:t>std</a:t>
            </a:r>
            <a:r>
              <a:rPr lang="en-US" sz="2000" b="1" dirty="0"/>
              <a:t>;</a:t>
            </a:r>
          </a:p>
          <a:p>
            <a:endParaRPr lang="en-US" sz="2000" b="1" dirty="0"/>
          </a:p>
          <a:p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main() {</a:t>
            </a:r>
          </a:p>
          <a:p>
            <a:r>
              <a:rPr lang="en-US" sz="2000" b="1" dirty="0"/>
              <a:t>  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numbers[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];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 numbers: 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store input from user to array</a:t>
            </a:r>
          </a:p>
          <a:p>
            <a:r>
              <a:rPr lang="en-US" sz="2000" b="1" dirty="0"/>
              <a:t>  for (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</a:t>
            </a:r>
            <a:r>
              <a:rPr lang="en-US" sz="2000" b="1" dirty="0" err="1"/>
              <a:t>i</a:t>
            </a:r>
            <a:r>
              <a:rPr lang="en-US" sz="2000" b="1" dirty="0"/>
              <a:t> = 0; </a:t>
            </a:r>
            <a:r>
              <a:rPr lang="en-US" sz="2000" b="1" dirty="0" err="1"/>
              <a:t>i</a:t>
            </a:r>
            <a:r>
              <a:rPr lang="en-US" sz="2000" b="1" dirty="0"/>
              <a:t> &lt;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; ++</a:t>
            </a:r>
            <a:r>
              <a:rPr lang="en-US" sz="2000" b="1" dirty="0" err="1"/>
              <a:t>i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numbers[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b="1" dirty="0"/>
              <a:t>];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cout &lt;&lt; "The numbers are: ";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print array elements</a:t>
            </a:r>
          </a:p>
          <a:p>
            <a:r>
              <a:rPr lang="en-US" sz="2000" b="1" dirty="0"/>
              <a:t>  for (</a:t>
            </a:r>
            <a:r>
              <a:rPr lang="en-US" sz="2000" b="1" dirty="0" err="1">
                <a:solidFill>
                  <a:srgbClr val="0070C0"/>
                </a:solidFill>
              </a:rPr>
              <a:t>int</a:t>
            </a:r>
            <a:r>
              <a:rPr lang="en-US" sz="2000" b="1" dirty="0"/>
              <a:t> n = 0; n &lt; </a:t>
            </a:r>
            <a:r>
              <a:rPr lang="en-US" sz="2000" b="1" dirty="0">
                <a:solidFill>
                  <a:srgbClr val="FF0000"/>
                </a:solidFill>
              </a:rPr>
              <a:t>5</a:t>
            </a:r>
            <a:r>
              <a:rPr lang="en-US" sz="2000" b="1" dirty="0"/>
              <a:t>; ++n) {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numbers[</a:t>
            </a:r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dirty="0"/>
              <a:t>] &lt;&lt; "  ";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return 0;</a:t>
            </a:r>
          </a:p>
          <a:p>
            <a:r>
              <a:rPr lang="en-US" sz="20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52" y="2758618"/>
            <a:ext cx="3956876" cy="23912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07565-DBED-D2EC-C2F8-675AD4E1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93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1175928" y="75418"/>
            <a:ext cx="875245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10.3. Example 3: Display Sum and Average of Array Elements Using 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0100" y="1279003"/>
            <a:ext cx="86482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#include &lt;</a:t>
            </a:r>
            <a:r>
              <a:rPr lang="en-US" sz="2200" b="1" dirty="0" err="1"/>
              <a:t>iostream</a:t>
            </a:r>
            <a:r>
              <a:rPr lang="en-US" sz="2200" b="1" dirty="0"/>
              <a:t>&gt;</a:t>
            </a:r>
          </a:p>
          <a:p>
            <a:r>
              <a:rPr lang="en-US" sz="2200" b="1" dirty="0"/>
              <a:t>using namespace </a:t>
            </a:r>
            <a:r>
              <a:rPr lang="en-US" sz="2200" b="1" dirty="0" err="1"/>
              <a:t>std</a:t>
            </a:r>
            <a:r>
              <a:rPr lang="en-US" sz="2200" b="1" dirty="0"/>
              <a:t>;</a:t>
            </a:r>
          </a:p>
          <a:p>
            <a:endParaRPr lang="en-US" sz="2200" b="1" dirty="0"/>
          </a:p>
          <a:p>
            <a:r>
              <a:rPr lang="en-US" sz="2200" b="1" dirty="0" err="1">
                <a:solidFill>
                  <a:srgbClr val="0070C0"/>
                </a:solidFill>
              </a:rPr>
              <a:t>int</a:t>
            </a:r>
            <a:r>
              <a:rPr lang="en-US" sz="2200" b="1" dirty="0"/>
              <a:t> main() {</a:t>
            </a:r>
          </a:p>
          <a:p>
            <a:r>
              <a:rPr lang="en-US" sz="2200" b="1" dirty="0"/>
              <a:t>    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B050"/>
                </a:solidFill>
              </a:rPr>
              <a:t>// initialize an array without specifying size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numbers[] = {</a:t>
            </a:r>
            <a:r>
              <a:rPr lang="en-US" sz="2200" b="1" dirty="0">
                <a:solidFill>
                  <a:srgbClr val="FF0000"/>
                </a:solidFill>
              </a:rPr>
              <a:t>7, 5, 6, 12, 35, 27</a:t>
            </a:r>
            <a:r>
              <a:rPr lang="en-US" sz="2200" b="1" dirty="0"/>
              <a:t>};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0070C0"/>
                </a:solidFill>
              </a:rPr>
              <a:t>  double </a:t>
            </a:r>
            <a:r>
              <a:rPr lang="en-US" sz="2200" b="1" dirty="0"/>
              <a:t>sum = 0;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count = 0;</a:t>
            </a:r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70C0"/>
                </a:solidFill>
              </a:rPr>
              <a:t>double</a:t>
            </a:r>
            <a:r>
              <a:rPr lang="en-US" sz="2200" b="1" dirty="0"/>
              <a:t> average;</a:t>
            </a:r>
          </a:p>
          <a:p>
            <a:endParaRPr lang="en-US" sz="2200" b="1" dirty="0"/>
          </a:p>
          <a:p>
            <a:r>
              <a:rPr lang="en-US" sz="2200" b="1" dirty="0"/>
              <a:t>  cout &lt;&lt; "The numbers are: ";</a:t>
            </a:r>
          </a:p>
          <a:p>
            <a:r>
              <a:rPr lang="en-US" sz="2200" b="1" dirty="0"/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BDFC0-8617-82B0-326F-8923D637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01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983848" y="100110"/>
            <a:ext cx="8530542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10.3. Example 3: Display Sum and Average of Array Elements Using 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0436" y="1128531"/>
            <a:ext cx="9571421" cy="539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  // print array elements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  // use of range-based for loop</a:t>
            </a:r>
          </a:p>
          <a:p>
            <a:r>
              <a:rPr lang="en-US" sz="2000" b="1" dirty="0"/>
              <a:t>  for (int </a:t>
            </a:r>
            <a:r>
              <a:rPr lang="en-US" sz="2000" b="1" dirty="0" err="1"/>
              <a:t>i</a:t>
            </a:r>
            <a:r>
              <a:rPr lang="en-US" sz="2000" b="1" dirty="0"/>
              <a:t>=0 ;</a:t>
            </a:r>
            <a:r>
              <a:rPr lang="en-US" sz="2000" b="1" dirty="0" err="1"/>
              <a:t>i</a:t>
            </a:r>
            <a:r>
              <a:rPr lang="en-US" sz="2000" b="1" dirty="0"/>
              <a:t>&lt;= n; </a:t>
            </a:r>
            <a:r>
              <a:rPr lang="en-US" sz="2000" b="1" dirty="0" err="1"/>
              <a:t>i</a:t>
            </a:r>
            <a:r>
              <a:rPr lang="en-US" sz="2000" b="1" dirty="0"/>
              <a:t>++) {</a:t>
            </a:r>
          </a:p>
          <a:p>
            <a:r>
              <a:rPr lang="en-US" sz="2000" b="1" dirty="0"/>
              <a:t>           cout &lt;&lt; numbers [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/>
              <a:t>] &lt;&lt; "  ";</a:t>
            </a:r>
          </a:p>
          <a:p>
            <a:endParaRPr lang="en-US" sz="1050" b="1" dirty="0"/>
          </a:p>
          <a:p>
            <a:pPr lvl="1"/>
            <a:r>
              <a:rPr lang="en-US" sz="2000" b="1" dirty="0"/>
              <a:t>    </a:t>
            </a:r>
            <a:r>
              <a:rPr lang="en-US" sz="2000" b="1" dirty="0">
                <a:solidFill>
                  <a:srgbClr val="00B050"/>
                </a:solidFill>
              </a:rPr>
              <a:t>// calculate the sum</a:t>
            </a:r>
          </a:p>
          <a:p>
            <a:pPr lvl="1"/>
            <a:r>
              <a:rPr lang="en-US" sz="2000" b="1" dirty="0"/>
              <a:t>    sum += numbers [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/>
              <a:t>];</a:t>
            </a:r>
          </a:p>
          <a:p>
            <a:pPr lvl="1"/>
            <a:endParaRPr lang="en-US" sz="1100" b="1" dirty="0"/>
          </a:p>
          <a:p>
            <a:pPr lvl="1"/>
            <a:r>
              <a:rPr lang="en-US" sz="2000" b="1" dirty="0"/>
              <a:t>    </a:t>
            </a:r>
            <a:r>
              <a:rPr lang="en-US" sz="2000" b="1" dirty="0">
                <a:solidFill>
                  <a:srgbClr val="00B050"/>
                </a:solidFill>
              </a:rPr>
              <a:t>// count the no. of array elements</a:t>
            </a:r>
          </a:p>
          <a:p>
            <a:pPr lvl="1"/>
            <a:r>
              <a:rPr lang="en-US" sz="2000" b="1" dirty="0"/>
              <a:t>    ++count;</a:t>
            </a:r>
          </a:p>
          <a:p>
            <a:r>
              <a:rPr lang="en-US" sz="2000" b="1" dirty="0"/>
              <a:t>  }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print the sum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"\</a:t>
            </a:r>
            <a:r>
              <a:rPr lang="en-US" sz="2000" b="1" dirty="0" err="1"/>
              <a:t>nTheir</a:t>
            </a:r>
            <a:r>
              <a:rPr lang="en-US" sz="2000" b="1" dirty="0"/>
              <a:t> Sum = " &lt;&lt; sum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</a:t>
            </a:r>
            <a:r>
              <a:rPr lang="en-US" sz="2000" b="1" dirty="0">
                <a:solidFill>
                  <a:srgbClr val="00B050"/>
                </a:solidFill>
              </a:rPr>
              <a:t>// find the average</a:t>
            </a:r>
          </a:p>
          <a:p>
            <a:r>
              <a:rPr lang="en-US" sz="2000" b="1" dirty="0"/>
              <a:t>  average = sum / count;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cout</a:t>
            </a:r>
            <a:r>
              <a:rPr lang="en-US" sz="2000" b="1" dirty="0"/>
              <a:t> &lt;&lt; "Their Average = " &lt;&lt; average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return 0;</a:t>
            </a:r>
          </a:p>
          <a:p>
            <a:r>
              <a:rPr lang="en-US" sz="2000" b="1" dirty="0"/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65" y="3061530"/>
            <a:ext cx="3829050" cy="15277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8DEC8-6C22-6688-44D7-9775E10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39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09" y="1002793"/>
            <a:ext cx="8272462" cy="760810"/>
          </a:xfrm>
        </p:spPr>
        <p:txBody>
          <a:bodyPr/>
          <a:lstStyle/>
          <a:p>
            <a:pPr>
              <a:defRPr/>
            </a:pPr>
            <a:r>
              <a:rPr lang="en-US" sz="3200" b="1" u="sng" dirty="0"/>
              <a:t>Course Learning Objectives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379400" y="2778760"/>
            <a:ext cx="11433200" cy="2758678"/>
          </a:xfrm>
        </p:spPr>
        <p:txBody>
          <a:bodyPr rtlCol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Explain and define fundamental programming concepts, including variables, data types, the sequential nature of program execution, and basic program input/output (I/O).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Trace and debug simple programs to identify and correct basic syntax and logical errors.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b="1" dirty="0">
                <a:solidFill>
                  <a:schemeClr val="accent6">
                    <a:lumMod val="75000"/>
                  </a:schemeClr>
                </a:solidFill>
              </a:rPr>
              <a:t>Apply basic programing concepts, such as conditional statements, loops, and functions, to solve small scale computational problems.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Decompose problems into smaller, manageable subroutines, and implement basic functions to enhance code modularity and reusability.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Collaborate with peers Work in a team to design and implement a software project that meets specific functional requirements.</a:t>
            </a:r>
          </a:p>
        </p:txBody>
      </p:sp>
      <p:sp>
        <p:nvSpPr>
          <p:cNvPr id="2355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994812" y="6444943"/>
            <a:ext cx="770468" cy="365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Gill Sans MT" panose="020B0502020104020203" pitchFamily="34" charset="0"/>
              </a:defRPr>
            </a:lvl1pPr>
            <a:lvl2pPr marL="417908" indent="-160734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642934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900107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157281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5pPr>
            <a:lvl6pPr marL="1500178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6pPr>
            <a:lvl7pPr marL="1843076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7pPr>
            <a:lvl8pPr marL="2185975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8pPr>
            <a:lvl9pPr marL="2528872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8BF91E0-0E5B-4EFC-98D2-085973D90B5B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F200A-3FAB-3CF9-1CEA-EDDAA77C3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90" y="848606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1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79263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&lt;strong&gt;Thank you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73" y="3928010"/>
            <a:ext cx="3543824" cy="885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B2DC1F-F7EA-6225-D949-BFC44BE51E8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90" y="1005839"/>
            <a:ext cx="2713990" cy="97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249650" y="176686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8329299" y="139820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8975750" y="203937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9125250" y="269326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7399408" y="191478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39" y="2046462"/>
            <a:ext cx="1171413" cy="1316864"/>
          </a:xfrm>
          <a:prstGeom prst="rect">
            <a:avLst/>
          </a:prstGeom>
        </p:spPr>
      </p:pic>
      <p:sp>
        <p:nvSpPr>
          <p:cNvPr id="11" name="Google Shape;110;p17"/>
          <p:cNvSpPr txBox="1">
            <a:spLocks/>
          </p:cNvSpPr>
          <p:nvPr/>
        </p:nvSpPr>
        <p:spPr>
          <a:xfrm>
            <a:off x="823473" y="1063889"/>
            <a:ext cx="5396030" cy="66862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800" b="1" kern="0" dirty="0">
                <a:solidFill>
                  <a:srgbClr val="C00000"/>
                </a:solidFill>
              </a:rPr>
              <a:t>Content</a:t>
            </a:r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CF326D8E-1874-155A-FFBE-9C03BF1D9C2D}"/>
              </a:ext>
            </a:extLst>
          </p:cNvPr>
          <p:cNvSpPr txBox="1">
            <a:spLocks/>
          </p:cNvSpPr>
          <p:nvPr/>
        </p:nvSpPr>
        <p:spPr>
          <a:xfrm>
            <a:off x="2839274" y="538949"/>
            <a:ext cx="6305076" cy="679213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" b="1" dirty="0">
                <a:solidFill>
                  <a:srgbClr val="0070C0"/>
                </a:solidFill>
              </a:rPr>
              <a:t>Lecture 6: </a:t>
            </a:r>
            <a:r>
              <a:rPr lang="en-US" b="1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EFED-D691-17DA-513B-FED93CD7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0AA3ADF9-D059-F166-A27F-61056BA3943A}"/>
              </a:ext>
            </a:extLst>
          </p:cNvPr>
          <p:cNvSpPr txBox="1">
            <a:spLocks/>
          </p:cNvSpPr>
          <p:nvPr/>
        </p:nvSpPr>
        <p:spPr>
          <a:xfrm>
            <a:off x="1898331" y="2258876"/>
            <a:ext cx="5426198" cy="261792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Nested Loops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Arrays</a:t>
            </a:r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endParaRPr lang="en-US" sz="2000" b="1" dirty="0"/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386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fld id="{3E3CB427-AB7C-4ED0-BDDA-FFC291142815}" type="slidenum">
              <a:rPr lang="en-US" sz="1400">
                <a:solidFill>
                  <a:srgbClr val="002060"/>
                </a:solidFill>
              </a:rPr>
              <a:pPr eaLnBrk="1" hangingPunct="1">
                <a:buFont typeface="Wingdings" panose="05000000000000000000" pitchFamily="2" charset="2"/>
                <a:buNone/>
              </a:pPr>
              <a:t>4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Google Shape;150;p21"/>
          <p:cNvSpPr txBox="1">
            <a:spLocks/>
          </p:cNvSpPr>
          <p:nvPr/>
        </p:nvSpPr>
        <p:spPr>
          <a:xfrm>
            <a:off x="3916100" y="57875"/>
            <a:ext cx="4435099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Nested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E6556-2850-9E9D-C834-DCD3F036F3DF}"/>
              </a:ext>
            </a:extLst>
          </p:cNvPr>
          <p:cNvSpPr txBox="1"/>
          <p:nvPr/>
        </p:nvSpPr>
        <p:spPr>
          <a:xfrm>
            <a:off x="611503" y="766434"/>
            <a:ext cx="11298934" cy="164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• It is also possible to place a loop inside another loop. This is called a nested loop.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• The "inner loop" will be executed one time for each iteration of the "outer loop“, 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Syntax of Nested for loop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5FFCF-A2FE-81F1-ABFD-CB8D84B3AD71}"/>
              </a:ext>
            </a:extLst>
          </p:cNvPr>
          <p:cNvSpPr txBox="1"/>
          <p:nvPr/>
        </p:nvSpPr>
        <p:spPr>
          <a:xfrm>
            <a:off x="1803239" y="2473003"/>
            <a:ext cx="8585521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</a:rPr>
              <a:t>for (initialization; condition; increment/decrement)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</a:rPr>
              <a:t>{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statement(s);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for (initialization; condition; increment/decrement)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{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    statement(s);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 </a:t>
            </a:r>
            <a:r>
              <a:rPr lang="en-US" sz="2400" b="1" i="0" dirty="0">
                <a:solidFill>
                  <a:srgbClr val="C00000"/>
                </a:solidFill>
                <a:effectLst/>
              </a:rPr>
              <a:t>}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    ... ... ...</a:t>
            </a:r>
          </a:p>
          <a:p>
            <a:pPr algn="l">
              <a:buNone/>
            </a:pPr>
            <a:r>
              <a:rPr lang="en-US" sz="2400" b="1" i="0" dirty="0">
                <a:solidFill>
                  <a:srgbClr val="0070C0"/>
                </a:solidFill>
                <a:effectLst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17BAD-3C47-B10A-851B-B09B47D2A643}"/>
              </a:ext>
            </a:extLst>
          </p:cNvPr>
          <p:cNvSpPr txBox="1"/>
          <p:nvPr/>
        </p:nvSpPr>
        <p:spPr>
          <a:xfrm>
            <a:off x="611503" y="5946659"/>
            <a:ext cx="8946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cs typeface="Times New Roman" panose="02020603050405020304" pitchFamily="18" charset="0"/>
              </a:rPr>
              <a:t>The same for Nested while or do-while loops</a:t>
            </a:r>
            <a:r>
              <a:rPr lang="en-US" sz="2400" b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1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83CD-D426-9B67-C803-B867DD6F6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5">
            <a:extLst>
              <a:ext uri="{FF2B5EF4-FFF2-40B4-BE49-F238E27FC236}">
                <a16:creationId xmlns:a16="http://schemas.microsoft.com/office/drawing/2014/main" id="{DBAC5612-3AA7-B565-2774-91D2605D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fld id="{3E3CB427-AB7C-4ED0-BDDA-FFC291142815}" type="slidenum">
              <a:rPr lang="en-US" sz="1400">
                <a:solidFill>
                  <a:srgbClr val="FFFFFF"/>
                </a:solidFill>
              </a:rPr>
              <a:pPr eaLnBrk="1" hangingPunct="1">
                <a:buFont typeface="Wingdings" panose="05000000000000000000" pitchFamily="2" charset="2"/>
                <a:buNone/>
              </a:pPr>
              <a:t>5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B62936A9-506D-F950-591C-6D07E0C8DB28}"/>
              </a:ext>
            </a:extLst>
          </p:cNvPr>
          <p:cNvSpPr txBox="1">
            <a:spLocks/>
          </p:cNvSpPr>
          <p:nvPr/>
        </p:nvSpPr>
        <p:spPr>
          <a:xfrm>
            <a:off x="3916100" y="57875"/>
            <a:ext cx="4435099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Nested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FD95E-39EE-232F-2C2C-0C001A2504AF}"/>
              </a:ext>
            </a:extLst>
          </p:cNvPr>
          <p:cNvSpPr txBox="1"/>
          <p:nvPr/>
        </p:nvSpPr>
        <p:spPr>
          <a:xfrm>
            <a:off x="2157714" y="1592068"/>
            <a:ext cx="5655197" cy="32742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for (int 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= 1; 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&lt;= 2; ++</a:t>
            </a:r>
            <a:r>
              <a:rPr lang="en-US" sz="2200" b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) {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cout &lt;&lt; "Outer: "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            for (int j = 1; j &lt;= 3; ++j)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cout &lt;&lt; " Inner: " &lt;&lt; j &lt;&lt; </a:t>
            </a:r>
            <a:r>
              <a:rPr lang="en-US" sz="2200" b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</a:t>
            </a:r>
            <a:r>
              <a:rPr lang="en-US" sz="2200" b="1" dirty="0">
                <a:solidFill>
                  <a:srgbClr val="0070C0"/>
                </a:solidFill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60000"/>
              </a:lnSpc>
              <a:spcBef>
                <a:spcPct val="0"/>
              </a:spcBef>
              <a:buSzPct val="76000"/>
              <a:defRPr/>
            </a:pP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      }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ABFCD-1BAF-9799-9F3E-3F3C71841A5F}"/>
              </a:ext>
            </a:extLst>
          </p:cNvPr>
          <p:cNvSpPr txBox="1"/>
          <p:nvPr/>
        </p:nvSpPr>
        <p:spPr>
          <a:xfrm>
            <a:off x="9543003" y="1951942"/>
            <a:ext cx="1432367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Outer: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Outer: 2</a:t>
            </a:r>
          </a:p>
          <a:p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Inner: 1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Inner: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4946D-D96B-FEAB-F5AC-D0FC5CDF7E80}"/>
              </a:ext>
            </a:extLst>
          </p:cNvPr>
          <p:cNvSpPr txBox="1"/>
          <p:nvPr/>
        </p:nvSpPr>
        <p:spPr>
          <a:xfrm>
            <a:off x="558479" y="73052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Example:  what is the output?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17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CFFFB37-03ED-393B-ED33-A30144511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25098AB9-8711-59CF-6F8C-E8B39D6AB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9077" y="106846"/>
            <a:ext cx="4328933" cy="475651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b="1" dirty="0">
                <a:solidFill>
                  <a:srgbClr val="C00000"/>
                </a:solidFill>
                <a:sym typeface="Arial"/>
              </a:rPr>
              <a:t>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6AFFC-4C68-99A7-86F4-424125D24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A4247-F887-09A1-E068-FDAF9BA6FF7E}"/>
              </a:ext>
            </a:extLst>
          </p:cNvPr>
          <p:cNvSpPr txBox="1"/>
          <p:nvPr/>
        </p:nvSpPr>
        <p:spPr>
          <a:xfrm>
            <a:off x="430442" y="576310"/>
            <a:ext cx="733617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900"/>
              </a:spcAft>
              <a:buNone/>
            </a:pPr>
            <a:r>
              <a:rPr lang="en-US" sz="2400" b="1" i="0" u="sng" dirty="0">
                <a:solidFill>
                  <a:srgbClr val="C00000"/>
                </a:solidFill>
                <a:effectLst/>
                <a:latin typeface="euclid_circular_a"/>
              </a:rPr>
              <a:t>Example </a:t>
            </a:r>
            <a:r>
              <a:rPr lang="en-US" sz="2400" b="1" i="0" dirty="0">
                <a:solidFill>
                  <a:srgbClr val="25265E"/>
                </a:solidFill>
                <a:effectLst/>
                <a:latin typeface="euclid_circular_a"/>
              </a:rPr>
              <a:t>: Find errors.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29BA54-E084-AC3C-4A36-E141E6DA612F}"/>
              </a:ext>
            </a:extLst>
          </p:cNvPr>
          <p:cNvSpPr txBox="1"/>
          <p:nvPr/>
        </p:nvSpPr>
        <p:spPr>
          <a:xfrm>
            <a:off x="883536" y="3404004"/>
            <a:ext cx="4649659" cy="2800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int a = 5, b = 3;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if (a = b)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 cout &lt;&lt; "Equal";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else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 cout &lt;&lt; "Not Equal";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0BB22-7710-AA78-FA71-C758755D050C}"/>
              </a:ext>
            </a:extLst>
          </p:cNvPr>
          <p:cNvSpPr txBox="1"/>
          <p:nvPr/>
        </p:nvSpPr>
        <p:spPr>
          <a:xfrm>
            <a:off x="883537" y="1155622"/>
            <a:ext cx="4649659" cy="1785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fr-FR" sz="2200" b="1" dirty="0">
                <a:solidFill>
                  <a:srgbClr val="002060"/>
                </a:solidFill>
              </a:rPr>
              <a:t>    </a:t>
            </a:r>
            <a:r>
              <a:rPr lang="fr-FR" sz="2200" b="1" dirty="0" err="1">
                <a:solidFill>
                  <a:srgbClr val="002060"/>
                </a:solidFill>
              </a:rPr>
              <a:t>int</a:t>
            </a:r>
            <a:r>
              <a:rPr lang="fr-FR" sz="2200" b="1" dirty="0">
                <a:solidFill>
                  <a:srgbClr val="002060"/>
                </a:solidFill>
              </a:rPr>
              <a:t> x = 10.5;</a:t>
            </a:r>
          </a:p>
          <a:p>
            <a:r>
              <a:rPr lang="fr-FR" sz="2200" b="1" dirty="0">
                <a:solidFill>
                  <a:srgbClr val="002060"/>
                </a:solidFill>
              </a:rPr>
              <a:t>    cout &lt;&lt; "x = " &lt;&lt; x &lt;&lt; </a:t>
            </a:r>
            <a:r>
              <a:rPr lang="fr-FR" sz="2200" b="1" dirty="0" err="1">
                <a:solidFill>
                  <a:srgbClr val="002060"/>
                </a:solidFill>
              </a:rPr>
              <a:t>endl</a:t>
            </a:r>
            <a:r>
              <a:rPr lang="fr-FR" sz="2200" b="1" dirty="0">
                <a:solidFill>
                  <a:srgbClr val="002060"/>
                </a:solidFill>
              </a:rPr>
              <a:t>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D6567-54A9-0C28-BC35-9DD8392BA739}"/>
              </a:ext>
            </a:extLst>
          </p:cNvPr>
          <p:cNvSpPr txBox="1"/>
          <p:nvPr/>
        </p:nvSpPr>
        <p:spPr>
          <a:xfrm>
            <a:off x="6556186" y="1155622"/>
            <a:ext cx="4649659" cy="2215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while (</a:t>
            </a:r>
            <a:r>
              <a:rPr lang="en-US" sz="2400" b="1" dirty="0" err="1">
                <a:solidFill>
                  <a:srgbClr val="002060"/>
                </a:solidFill>
              </a:rPr>
              <a:t>i</a:t>
            </a:r>
            <a:r>
              <a:rPr lang="en-US" sz="2400" b="1" dirty="0">
                <a:solidFill>
                  <a:srgbClr val="002060"/>
                </a:solidFill>
              </a:rPr>
              <a:t> &lt; 10) {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    cout &lt;&lt; </a:t>
            </a:r>
            <a:r>
              <a:rPr lang="en-US" sz="2400" b="1" dirty="0" err="1">
                <a:solidFill>
                  <a:srgbClr val="002060"/>
                </a:solidFill>
              </a:rPr>
              <a:t>i</a:t>
            </a:r>
            <a:r>
              <a:rPr lang="en-US" sz="2400" b="1" dirty="0">
                <a:solidFill>
                  <a:srgbClr val="002060"/>
                </a:solidFill>
              </a:rPr>
              <a:t> *2&lt;&lt; "\n";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  } 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129CC-3318-3263-9286-C7B54504365F}"/>
              </a:ext>
            </a:extLst>
          </p:cNvPr>
          <p:cNvSpPr txBox="1"/>
          <p:nvPr/>
        </p:nvSpPr>
        <p:spPr>
          <a:xfrm>
            <a:off x="6556185" y="3696367"/>
            <a:ext cx="4649659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int main</a:t>
            </a:r>
            <a:r>
              <a:rPr lang="en-US" sz="2200" b="1" dirty="0">
                <a:solidFill>
                  <a:srgbClr val="002060"/>
                </a:solidFill>
              </a:rPr>
              <a:t>() {</a:t>
            </a:r>
          </a:p>
          <a:p>
            <a:r>
              <a:rPr lang="nn-NO" sz="2400" b="1" dirty="0">
                <a:solidFill>
                  <a:srgbClr val="002060"/>
                </a:solidFill>
              </a:rPr>
              <a:t>for (int i = 10; i &gt;= 5; i++) </a:t>
            </a:r>
          </a:p>
          <a:p>
            <a:r>
              <a:rPr lang="nn-NO" sz="2400" b="1" dirty="0">
                <a:solidFill>
                  <a:srgbClr val="002060"/>
                </a:solidFill>
              </a:rPr>
              <a:t>{</a:t>
            </a:r>
            <a:br>
              <a:rPr lang="nn-NO" sz="2400" b="1" dirty="0">
                <a:solidFill>
                  <a:srgbClr val="002060"/>
                </a:solidFill>
              </a:rPr>
            </a:br>
            <a:r>
              <a:rPr lang="nn-NO" sz="2400" b="1" dirty="0">
                <a:solidFill>
                  <a:srgbClr val="002060"/>
                </a:solidFill>
              </a:rPr>
              <a:t>  cout &lt;&lt; i &lt;&lt; "\n";</a:t>
            </a:r>
            <a:br>
              <a:rPr lang="nn-NO" sz="2400" b="1" dirty="0">
                <a:solidFill>
                  <a:srgbClr val="002060"/>
                </a:solidFill>
              </a:rPr>
            </a:br>
            <a:r>
              <a:rPr lang="nn-NO" sz="2400" b="1" dirty="0">
                <a:solidFill>
                  <a:srgbClr val="002060"/>
                </a:solidFill>
              </a:rPr>
              <a:t>}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return 0;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0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A55CD-7B55-FC25-2977-36849C05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Slide Number Placeholder 5">
            <a:extLst>
              <a:ext uri="{FF2B5EF4-FFF2-40B4-BE49-F238E27FC236}">
                <a16:creationId xmlns:a16="http://schemas.microsoft.com/office/drawing/2014/main" id="{CB75CBFB-FBBA-1A68-7D15-5E85D363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fld id="{3E3CB427-AB7C-4ED0-BDDA-FFC291142815}" type="slidenum">
              <a:rPr lang="en-US" sz="1400">
                <a:solidFill>
                  <a:srgbClr val="002060"/>
                </a:solidFill>
              </a:rPr>
              <a:pPr eaLnBrk="1" hangingPunct="1">
                <a:buFont typeface="Wingdings" panose="05000000000000000000" pitchFamily="2" charset="2"/>
                <a:buNone/>
              </a:pPr>
              <a:t>7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B8A1-E0B6-0B1E-992A-B066483C041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5116" y="825175"/>
            <a:ext cx="9502815" cy="5795541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60000"/>
              </a:lnSpc>
              <a:spcBef>
                <a:spcPct val="0"/>
              </a:spcBef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C++ has a data structure called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Arrays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Arrays</a:t>
            </a:r>
            <a:r>
              <a:rPr lang="en-US" sz="2400" b="1" dirty="0"/>
              <a:t> are used to store multiple values in a single variable, instead of declaring separate variables for each value.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Array: </a:t>
            </a:r>
            <a:r>
              <a:rPr lang="en-US" sz="2400" b="1" dirty="0"/>
              <a:t>Data structure that maintains a collection of data elements of the same type.</a:t>
            </a:r>
          </a:p>
          <a:p>
            <a:pPr marL="0" indent="0" algn="just">
              <a:lnSpc>
                <a:spcPct val="160000"/>
              </a:lnSpc>
              <a:spcBef>
                <a:spcPct val="0"/>
              </a:spcBef>
              <a:buSzPct val="76000"/>
              <a:buNone/>
              <a:defRPr/>
            </a:pPr>
            <a:r>
              <a:rPr lang="en-US" sz="24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Advantages of arrays over individual variables:</a:t>
            </a:r>
          </a:p>
          <a:p>
            <a:pPr marL="285750" lvl="1" algn="just">
              <a:lnSpc>
                <a:spcPct val="160000"/>
              </a:lnSpc>
              <a:spcBef>
                <a:spcPct val="0"/>
              </a:spcBef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Arrays allow you to use loops and other techniques that are essential when dealing with large amounts of data. for example allow you to do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fast searching 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sorting</a:t>
            </a:r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lvl="1">
              <a:spcAft>
                <a:spcPts val="0"/>
              </a:spcAft>
              <a:buSzPct val="76000"/>
              <a:buFont typeface="Wingdings 3" pitchFamily="18" charset="2"/>
              <a:buChar char=""/>
              <a:defRPr/>
            </a:pPr>
            <a:endParaRPr lang="en-US" sz="18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73A8D-F35A-820E-1EE6-086D2A7496DB}"/>
              </a:ext>
            </a:extLst>
          </p:cNvPr>
          <p:cNvGraphicFramePr>
            <a:graphicFrameLocks noGrp="1"/>
          </p:cNvGraphicFramePr>
          <p:nvPr/>
        </p:nvGraphicFramePr>
        <p:xfrm>
          <a:off x="10619638" y="2316162"/>
          <a:ext cx="914400" cy="2225676"/>
        </p:xfrm>
        <a:graphic>
          <a:graphicData uri="http://schemas.openxmlformats.org/drawingml/2006/table">
            <a:tbl>
              <a:tblPr rtl="1" firstRow="1" bandRow="1">
                <a:tableStyleId>{5DA37D80-6434-44D0-A028-1B22A696006F}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6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20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50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91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78BD1FB2-35DA-73F8-E558-BDAC62931704}"/>
              </a:ext>
            </a:extLst>
          </p:cNvPr>
          <p:cNvSpPr txBox="1">
            <a:spLocks/>
          </p:cNvSpPr>
          <p:nvPr/>
        </p:nvSpPr>
        <p:spPr>
          <a:xfrm>
            <a:off x="4367513" y="5787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Arrays</a:t>
            </a:r>
          </a:p>
        </p:txBody>
      </p:sp>
    </p:spTree>
    <p:extLst>
      <p:ext uri="{BB962C8B-B14F-4D97-AF65-F5344CB8AC3E}">
        <p14:creationId xmlns:p14="http://schemas.microsoft.com/office/powerpoint/2010/main" val="192437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564284" y="48525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 Arrays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11215" y="931763"/>
            <a:ext cx="11169569" cy="5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To </a:t>
            </a:r>
            <a:r>
              <a:rPr lang="en-US" sz="2400" b="1" i="1" dirty="0">
                <a:solidFill>
                  <a:srgbClr val="C00000"/>
                </a:solidFill>
                <a:latin typeface="+mn-lt"/>
              </a:rPr>
              <a:t>declare an array</a:t>
            </a:r>
            <a:r>
              <a:rPr lang="en-US" sz="2400" b="1" dirty="0">
                <a:latin typeface="+mn-lt"/>
              </a:rPr>
              <a:t>, define the variable type, specify the name of the array followed by square brackets and specify the number of elements it should store: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Data_type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 </a:t>
            </a:r>
            <a:r>
              <a:rPr lang="en-US" sz="2800" b="1" dirty="0" err="1">
                <a:solidFill>
                  <a:srgbClr val="0070C0"/>
                </a:solidFill>
                <a:latin typeface="+mn-lt"/>
              </a:rPr>
              <a:t>Array_name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size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];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int 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];</a:t>
            </a: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We have now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declared a variable </a:t>
            </a:r>
            <a:r>
              <a:rPr lang="en-US" sz="2400" b="1" dirty="0">
                <a:latin typeface="+mn-lt"/>
              </a:rPr>
              <a:t>that holds an array of four strings.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To insert values to it, we can use an array literal - place the values in a comma-separated list, inside curly braces: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] = {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"Volvo"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"BMW"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"Ford"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b="1" dirty="0">
                <a:solidFill>
                  <a:srgbClr val="A52A2A"/>
                </a:solidFill>
                <a:latin typeface="+mn-lt"/>
              </a:rPr>
              <a:t>"Mazda"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};</a:t>
            </a:r>
            <a:endParaRPr lang="en-US" sz="24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F6DF3-1371-C511-5A8B-2AC58D94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4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672470" y="533706"/>
            <a:ext cx="7205697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2. Access the Elements of an Array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2435" y="1055333"/>
            <a:ext cx="10301469" cy="224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access an array element by referring to the index number inside square brackets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[ ]</a:t>
            </a:r>
            <a:r>
              <a:rPr lang="en-US" sz="2400" dirty="0">
                <a:latin typeface="+mn-lt"/>
              </a:rPr>
              <a:t>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This statement accesses the value of the first element in cars: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+mn-lt"/>
              </a:rPr>
              <a:t>Example: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87851"/>
              </p:ext>
            </p:extLst>
          </p:nvPr>
        </p:nvGraphicFramePr>
        <p:xfrm>
          <a:off x="10289502" y="3069937"/>
          <a:ext cx="914400" cy="148378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Volvo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BMW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Ford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rgbClr val="A52A2A"/>
                          </a:solidFill>
                        </a:rPr>
                        <a:t>Mazda</a:t>
                      </a:r>
                      <a:endParaRPr lang="ar-EG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10611554" y="4613793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" name="Rectangle 10"/>
          <p:cNvSpPr/>
          <p:nvPr/>
        </p:nvSpPr>
        <p:spPr>
          <a:xfrm>
            <a:off x="856527" y="3981917"/>
            <a:ext cx="7927005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string cars[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000000"/>
                </a:solidFill>
              </a:rPr>
              <a:t>] = {</a:t>
            </a:r>
            <a:r>
              <a:rPr lang="en-US" sz="2400" b="1" dirty="0">
                <a:solidFill>
                  <a:srgbClr val="A52A2A"/>
                </a:solidFill>
              </a:rPr>
              <a:t>"Volvo"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"BMW"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"Ford"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A52A2A"/>
                </a:solidFill>
              </a:rPr>
              <a:t>"Mazda"</a:t>
            </a:r>
            <a:r>
              <a:rPr lang="en-US" sz="2400" b="1" dirty="0">
                <a:solidFill>
                  <a:srgbClr val="000000"/>
                </a:solidFill>
              </a:rPr>
              <a:t>};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&lt;&lt; cars[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];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// Outputs Volvo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10313106" y="5026908"/>
            <a:ext cx="84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2000" b="1" dirty="0">
                <a:solidFill>
                  <a:srgbClr val="A52A2A"/>
                </a:solidFill>
              </a:rPr>
              <a:t>Volvo</a:t>
            </a:r>
            <a:endParaRPr lang="ar-EG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9268866" y="3065535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cars[</a:t>
            </a:r>
            <a:r>
              <a:rPr lang="en-US" sz="2000" b="1">
                <a:solidFill>
                  <a:srgbClr val="FF0000"/>
                </a:solidFill>
              </a:rPr>
              <a:t>0</a:t>
            </a:r>
            <a:r>
              <a:rPr lang="en-US" sz="2000" b="1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9275182" y="3367361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9268866" y="3791248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9265574" y="4147629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cars[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r>
              <a:rPr lang="en-US" sz="2000" b="1" dirty="0">
                <a:solidFill>
                  <a:srgbClr val="000000"/>
                </a:solidFill>
              </a:rPr>
              <a:t>]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817854" y="6027543"/>
            <a:ext cx="1091492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Note: </a:t>
            </a:r>
            <a:r>
              <a:rPr lang="en-US" sz="2000" b="1" dirty="0"/>
              <a:t>Array indexes start with 0: [0] is the first element. [1] is the second element,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2AC93-DAD4-DF0A-D37E-4B095403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5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1477</TotalTime>
  <Words>1909</Words>
  <Application>Microsoft Office PowerPoint</Application>
  <PresentationFormat>Widescreen</PresentationFormat>
  <Paragraphs>275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euclid_circular_a</vt:lpstr>
      <vt:lpstr>Gill Sans MT</vt:lpstr>
      <vt:lpstr>Times New Roman</vt:lpstr>
      <vt:lpstr>Wingdings</vt:lpstr>
      <vt:lpstr>Wingdings 2</vt:lpstr>
      <vt:lpstr>Wingdings 3</vt:lpstr>
      <vt:lpstr>Dividend</vt:lpstr>
      <vt:lpstr>Lecture 6     Nested loops                           arrays</vt:lpstr>
      <vt:lpstr>Course Learning Objectives</vt:lpstr>
      <vt:lpstr>PowerPoint Presentation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DR-Yasser Elawady</dc:creator>
  <cp:lastModifiedBy>Yasser Hamed Ahmed El-Awady</cp:lastModifiedBy>
  <cp:revision>44</cp:revision>
  <dcterms:created xsi:type="dcterms:W3CDTF">2020-10-08T13:37:14Z</dcterms:created>
  <dcterms:modified xsi:type="dcterms:W3CDTF">2025-11-01T07:55:52Z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